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6"/>
  </p:notesMasterIdLst>
  <p:handoutMasterIdLst>
    <p:handoutMasterId r:id="rId47"/>
  </p:handoutMasterIdLst>
  <p:sldIdLst>
    <p:sldId id="256" r:id="rId2"/>
    <p:sldId id="1249" r:id="rId3"/>
    <p:sldId id="468" r:id="rId4"/>
    <p:sldId id="459" r:id="rId5"/>
    <p:sldId id="1484" r:id="rId6"/>
    <p:sldId id="1485" r:id="rId7"/>
    <p:sldId id="1536" r:id="rId8"/>
    <p:sldId id="1486" r:id="rId9"/>
    <p:sldId id="1487" r:id="rId10"/>
    <p:sldId id="1488" r:id="rId11"/>
    <p:sldId id="1489" r:id="rId12"/>
    <p:sldId id="1490" r:id="rId13"/>
    <p:sldId id="469" r:id="rId14"/>
    <p:sldId id="717" r:id="rId15"/>
    <p:sldId id="470" r:id="rId16"/>
    <p:sldId id="483" r:id="rId17"/>
    <p:sldId id="1250" r:id="rId18"/>
    <p:sldId id="484" r:id="rId19"/>
    <p:sldId id="1252" r:id="rId20"/>
    <p:sldId id="1364" r:id="rId21"/>
    <p:sldId id="1587" r:id="rId22"/>
    <p:sldId id="485" r:id="rId23"/>
    <p:sldId id="655" r:id="rId24"/>
    <p:sldId id="1380" r:id="rId25"/>
    <p:sldId id="1381" r:id="rId26"/>
    <p:sldId id="1382" r:id="rId27"/>
    <p:sldId id="1385" r:id="rId28"/>
    <p:sldId id="1387" r:id="rId29"/>
    <p:sldId id="1388" r:id="rId30"/>
    <p:sldId id="1391" r:id="rId31"/>
    <p:sldId id="1394" r:id="rId32"/>
    <p:sldId id="1390" r:id="rId33"/>
    <p:sldId id="1392" r:id="rId34"/>
    <p:sldId id="1389" r:id="rId35"/>
    <p:sldId id="1537" r:id="rId36"/>
    <p:sldId id="1538" r:id="rId37"/>
    <p:sldId id="1539" r:id="rId38"/>
    <p:sldId id="1540" r:id="rId39"/>
    <p:sldId id="1586" r:id="rId40"/>
    <p:sldId id="1541" r:id="rId41"/>
    <p:sldId id="1542" r:id="rId42"/>
    <p:sldId id="1543" r:id="rId43"/>
    <p:sldId id="1544" r:id="rId44"/>
    <p:sldId id="1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1" autoAdjust="0"/>
    <p:restoredTop sz="94660"/>
  </p:normalViewPr>
  <p:slideViewPr>
    <p:cSldViewPr snapToGrid="0">
      <p:cViewPr varScale="1">
        <p:scale>
          <a:sx n="96" d="100"/>
          <a:sy n="96" d="100"/>
        </p:scale>
        <p:origin x="13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11/22/2025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f3d53f55d8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f3d53f55d8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f3d53f55d8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3d53f55d8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f3d53f55d8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f3d53f55d8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f3d53f55d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2f3d53f55d8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f3d53f55d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f3d53f55d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f3d53f55d8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f3d53f55d8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f3d53f55d8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3d53f55d8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f3d53f55d8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11/22/2025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307.03109"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llm-eval.github.io/pages/paper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p>
        </p:txBody>
      </p:sp>
      <p:sp>
        <p:nvSpPr>
          <p:cNvPr id="3" name="Subtitle 2"/>
          <p:cNvSpPr>
            <a:spLocks noGrp="1"/>
          </p:cNvSpPr>
          <p:nvPr>
            <p:ph type="subTitle" idx="1"/>
          </p:nvPr>
        </p:nvSpPr>
        <p:spPr>
          <a:xfrm>
            <a:off x="1524000" y="1180465"/>
            <a:ext cx="9144000" cy="588645"/>
          </a:xfrm>
        </p:spPr>
        <p:txBody>
          <a:bodyPr/>
          <a:lstStyle/>
          <a:p>
            <a:r>
              <a:rPr lang="en-US">
                <a:sym typeface="+mn-ea"/>
              </a:rPr>
              <a:t>LLMs Evaluation </a:t>
            </a:r>
            <a:endParaRPr lang="en-US" altLang="en-US"/>
          </a:p>
        </p:txBody>
      </p:sp>
      <p:pic>
        <p:nvPicPr>
          <p:cNvPr id="118" name="Picture 117"/>
          <p:cNvPicPr/>
          <p:nvPr/>
        </p:nvPicPr>
        <p:blipFill>
          <a:blip r:embed="rId2"/>
          <a:stretch>
            <a:fillRect/>
          </a:stretch>
        </p:blipFill>
        <p:spPr>
          <a:xfrm>
            <a:off x="1456055" y="2082800"/>
            <a:ext cx="4503420" cy="4775200"/>
          </a:xfrm>
          <a:prstGeom prst="rect">
            <a:avLst/>
          </a:prstGeom>
          <a:noFill/>
          <a:ln w="9525">
            <a:noFill/>
          </a:ln>
        </p:spPr>
      </p:pic>
      <p:pic>
        <p:nvPicPr>
          <p:cNvPr id="119" name="Picture 118"/>
          <p:cNvPicPr/>
          <p:nvPr/>
        </p:nvPicPr>
        <p:blipFill>
          <a:blip r:embed="rId3"/>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p>
        </p:txBody>
      </p:sp>
      <p:sp>
        <p:nvSpPr>
          <p:cNvPr id="102" name="Google Shape;102;p21"/>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400" b="1">
                <a:solidFill>
                  <a:schemeClr val="dk1"/>
                </a:solidFill>
              </a:rPr>
              <a:t>General Benchmarks:</a:t>
            </a:r>
            <a:r>
              <a:rPr lang="en-GB" sz="2400">
                <a:solidFill>
                  <a:schemeClr val="dk1"/>
                </a:solidFill>
              </a:rPr>
              <a:t> These benchmarks evaluate LLMs' performance on a wide range of tasks. Examples include HELM, Chatbot Arena, MT-Bench, and Xiezhi.</a:t>
            </a:r>
            <a:endParaRPr sz="2400">
              <a:solidFill>
                <a:schemeClr val="dk1"/>
              </a:solidFill>
            </a:endParaRPr>
          </a:p>
          <a:p>
            <a:pPr marL="457200" lvl="0" indent="-323850" algn="l" rtl="0">
              <a:spcBef>
                <a:spcPts val="0"/>
              </a:spcBef>
              <a:spcAft>
                <a:spcPts val="0"/>
              </a:spcAft>
              <a:buClr>
                <a:schemeClr val="dk1"/>
              </a:buClr>
              <a:buSzPts val="1500"/>
              <a:buChar char="●"/>
            </a:pPr>
            <a:r>
              <a:rPr lang="en-GB" sz="2400" b="1">
                <a:solidFill>
                  <a:schemeClr val="dk1"/>
                </a:solidFill>
              </a:rPr>
              <a:t>Specific Benchmarks:</a:t>
            </a:r>
            <a:r>
              <a:rPr lang="en-GB" sz="24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400">
              <a:solidFill>
                <a:schemeClr val="dk1"/>
              </a:solidFill>
            </a:endParaRPr>
          </a:p>
          <a:p>
            <a:pPr marL="0" lvl="0" indent="0" algn="l" rtl="0">
              <a:spcBef>
                <a:spcPts val="1200"/>
              </a:spcBef>
              <a:spcAft>
                <a:spcPts val="0"/>
              </a:spcAft>
              <a:buNone/>
            </a:pPr>
            <a:endParaRPr sz="2400">
              <a:solidFill>
                <a:schemeClr val="dk1"/>
              </a:solidFill>
            </a:endParaRPr>
          </a:p>
          <a:p>
            <a:pPr marL="0" lvl="0" indent="0" algn="l" rtl="0">
              <a:spcBef>
                <a:spcPts val="1200"/>
              </a:spcBef>
              <a:spcAft>
                <a:spcPts val="1200"/>
              </a:spcAft>
              <a:buNone/>
            </a:pPr>
            <a:r>
              <a:rPr lang="en-GB" sz="24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p>
        </p:txBody>
      </p:sp>
      <p:sp>
        <p:nvSpPr>
          <p:cNvPr id="108" name="Google Shape;108;p22"/>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2400" b="1">
                <a:solidFill>
                  <a:schemeClr val="dk1"/>
                </a:solidFill>
              </a:rPr>
              <a:t>The "how" can be broken down into several subcategories:</a:t>
            </a:r>
            <a:endParaRPr sz="2400" b="1">
              <a:solidFill>
                <a:schemeClr val="dk1"/>
              </a:solidFill>
            </a:endParaRPr>
          </a:p>
          <a:p>
            <a:pPr marL="457200" lvl="0" indent="-317500" algn="l" rtl="0">
              <a:spcBef>
                <a:spcPts val="1200"/>
              </a:spcBef>
              <a:spcAft>
                <a:spcPts val="0"/>
              </a:spcAft>
              <a:buClr>
                <a:schemeClr val="dk1"/>
              </a:buClr>
              <a:buSzPts val="1400"/>
              <a:buChar char="●"/>
            </a:pPr>
            <a:r>
              <a:rPr lang="en-GB" sz="2400" b="1">
                <a:solidFill>
                  <a:schemeClr val="dk1"/>
                </a:solidFill>
              </a:rPr>
              <a:t>Evaluation Criteria:</a:t>
            </a:r>
            <a:r>
              <a:rPr lang="en-GB" sz="2400">
                <a:solidFill>
                  <a:schemeClr val="dk1"/>
                </a:solidFill>
              </a:rPr>
              <a:t> These are the metrics used to measure performance. This can include both automatic metrics (like accuracy, BLEU scores, perplexity) and human evaluation (where human experts assess the quality of the output).</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Human Involvement:</a:t>
            </a:r>
            <a:r>
              <a:rPr lang="en-GB" sz="2400">
                <a:solidFill>
                  <a:schemeClr val="dk1"/>
                </a:solidFill>
              </a:rPr>
              <a:t> The level of human involvement in the evaluation process can vary. It ranges from fully automatic evaluation to human-in-the-loop approaches where humans provide feedback or annotations.</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Evaluation Protocols:</a:t>
            </a:r>
            <a:r>
              <a:rPr lang="en-GB" sz="2400">
                <a:solidFill>
                  <a:schemeClr val="dk1"/>
                </a:solidFill>
              </a:rPr>
              <a:t> These are the specific procedures and guidelines followed during the evaluation. This can include things like the number of test runs, the selection of prompts or questions, and the handling of model outputs.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Evaluation methods</a:t>
            </a:r>
          </a:p>
        </p:txBody>
      </p:sp>
      <p:sp>
        <p:nvSpPr>
          <p:cNvPr id="114" name="Google Shape;114;p23"/>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298450" algn="l" rtl="0">
              <a:spcBef>
                <a:spcPts val="1200"/>
              </a:spcBef>
              <a:spcAft>
                <a:spcPts val="0"/>
              </a:spcAft>
              <a:buClr>
                <a:schemeClr val="dk1"/>
              </a:buClr>
              <a:buSzPts val="1100"/>
              <a:buChar char="●"/>
            </a:pPr>
            <a:r>
              <a:rPr lang="en-GB" sz="2000" b="1">
                <a:solidFill>
                  <a:schemeClr val="dk1"/>
                </a:solidFill>
              </a:rPr>
              <a:t>Automatic Evaluation:</a:t>
            </a:r>
            <a:r>
              <a:rPr lang="en-GB" sz="2000">
                <a:solidFill>
                  <a:schemeClr val="dk1"/>
                </a:solidFill>
              </a:rPr>
              <a:t> This involves using pre-defined metrics to automatically assess the LLM's output. It's efficient but may not always capture the nuances of human language.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 Evaluation:</a:t>
            </a:r>
            <a:r>
              <a:rPr lang="en-GB" sz="2000">
                <a:solidFill>
                  <a:schemeClr val="dk1"/>
                </a:solidFill>
              </a:rPr>
              <a:t> This relies on human experts to judge the quality of the LLM's output. It's more accurate but can be time-consuming and expensive.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Human-in-the-loop Evaluation:</a:t>
            </a:r>
            <a:r>
              <a:rPr lang="en-GB" sz="2000">
                <a:solidFill>
                  <a:schemeClr val="dk1"/>
                </a:solidFill>
              </a:rPr>
              <a:t> This combines automatic and human evaluation, where humans provide feedback or annotations to improve the automatic metrics.</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Crowd-sourcing Testing:</a:t>
            </a:r>
            <a:r>
              <a:rPr lang="en-GB" sz="2000">
                <a:solidFill>
                  <a:schemeClr val="dk1"/>
                </a:solidFill>
              </a:rPr>
              <a:t> This involves using a large group of non-expert humans to evaluate the LLM's output. It's cost-effective but may be less reliable than expert evaluation.</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More Challenging Tasks:</a:t>
            </a:r>
            <a:r>
              <a:rPr lang="en-GB" sz="2000">
                <a:solidFill>
                  <a:schemeClr val="dk1"/>
                </a:solidFill>
              </a:rPr>
              <a:t> This focuses on evaluating LLMs on tasks that are particularly difficult for machines, such as complex reasoning or creative writing.</a:t>
            </a:r>
            <a:endParaRPr sz="2000">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2000">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behaving badly, needs to be evaluated</a:t>
            </a:r>
          </a:p>
        </p:txBody>
      </p:sp>
      <p:sp>
        <p:nvSpPr>
          <p:cNvPr id="3" name="Content Placeholder 2"/>
          <p:cNvSpPr>
            <a:spLocks noGrp="1"/>
          </p:cNvSpPr>
          <p:nvPr>
            <p:ph idx="1"/>
          </p:nvPr>
        </p:nvSpPr>
        <p:spPr/>
        <p:txBody>
          <a:bodyPr/>
          <a:lstStyle/>
          <a:p>
            <a:r>
              <a:rPr lang="en-US" dirty="0"/>
              <a:t>Toxic language</a:t>
            </a:r>
          </a:p>
          <a:p>
            <a:r>
              <a:rPr lang="en-US" dirty="0"/>
              <a:t>Aggressive responses</a:t>
            </a:r>
          </a:p>
          <a:p>
            <a:r>
              <a:rPr lang="en-US" dirty="0"/>
              <a:t>Providing dangerous information</a:t>
            </a:r>
          </a:p>
        </p:txBody>
      </p:sp>
      <p:sp>
        <p:nvSpPr>
          <p:cNvPr id="4" name="Slide Number Placeholder 3"/>
          <p:cNvSpPr>
            <a:spLocks noGrp="1"/>
          </p:cNvSpPr>
          <p:nvPr>
            <p:ph type="sldNum" sz="quarter" idx="12"/>
          </p:nvPr>
        </p:nvSpPr>
        <p:spPr/>
        <p:txBody>
          <a:bodyPr/>
          <a:lstStyle/>
          <a:p>
            <a:fld id="{9B618960-8005-486C-9A75-10CB2AAC16F9}"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lstStyle/>
          <a:p>
            <a:r>
              <a:rPr lang="en-US" dirty="0">
                <a:sym typeface="+mn-ea"/>
              </a:rPr>
              <a:t>Hallucination</a:t>
            </a:r>
            <a:r>
              <a:rPr lang="en-US" dirty="0"/>
              <a:t> refers to making statements that sound plausible but are not true. </a:t>
            </a:r>
          </a:p>
          <a:p>
            <a:r>
              <a:rPr lang="en-US" dirty="0"/>
              <a:t>To reduce hallucinations (fact checking):</a:t>
            </a:r>
          </a:p>
          <a:p>
            <a:pPr lvl="1"/>
            <a:r>
              <a:rPr lang="en-US" dirty="0"/>
              <a:t>First find relevant information and </a:t>
            </a:r>
          </a:p>
          <a:p>
            <a:pPr lvl="1"/>
            <a:r>
              <a:rPr lang="en-US" dirty="0"/>
              <a:t>Then answer questions based on that relevant information. </a:t>
            </a:r>
          </a:p>
          <a:p>
            <a:pPr lvl="1"/>
            <a:r>
              <a:rPr lang="en-US" dirty="0"/>
              <a:t>Educate users about how generative AI works</a:t>
            </a:r>
          </a:p>
          <a:p>
            <a:pPr lvl="1"/>
            <a:r>
              <a:rPr lang="en-US" dirty="0"/>
              <a:t>Add disclaimers </a:t>
            </a:r>
          </a:p>
          <a:p>
            <a:pPr lvl="1"/>
            <a:r>
              <a:rPr lang="en-US" dirty="0"/>
              <a:t>Augment LLMs with independent, verified citation databases</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9B618960-8005-486C-9A75-10CB2AAC16F9}"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Models behaving badly</a:t>
            </a:r>
          </a:p>
        </p:txBody>
      </p:sp>
      <p:pic>
        <p:nvPicPr>
          <p:cNvPr id="4" name="Content Placeholder 3"/>
          <p:cNvPicPr>
            <a:picLocks noGrp="1" noChangeAspect="1"/>
          </p:cNvPicPr>
          <p:nvPr>
            <p:ph idx="1"/>
          </p:nvPr>
        </p:nvPicPr>
        <p:blipFill>
          <a:blip r:embed="rId2"/>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Constitutional AI </a:t>
            </a:r>
          </a:p>
        </p:txBody>
      </p:sp>
      <p:pic>
        <p:nvPicPr>
          <p:cNvPr id="4" name="Content Placeholder 3"/>
          <p:cNvPicPr>
            <a:picLocks noGrp="1" noChangeAspect="1"/>
          </p:cNvPicPr>
          <p:nvPr>
            <p:ph idx="1"/>
          </p:nvPr>
        </p:nvPicPr>
        <p:blipFill>
          <a:blip r:embed="rId2"/>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lstStyle/>
          <a:p>
            <a:r>
              <a:rPr lang="en-US" sz="2800" dirty="0"/>
              <a:t>Constitutional AI is a set of techniques developed by researchers at Anthropic to align AI systems with </a:t>
            </a:r>
            <a:r>
              <a:rPr lang="en-US" sz="2800" b="1" dirty="0"/>
              <a:t>human values</a:t>
            </a:r>
            <a:r>
              <a:rPr lang="en-US" sz="2800" dirty="0"/>
              <a:t>, making them helpful, harmless, and honest. </a:t>
            </a:r>
          </a:p>
        </p:txBody>
      </p:sp>
      <p:sp>
        <p:nvSpPr>
          <p:cNvPr id="5" name="Slide Number Placeholder 4"/>
          <p:cNvSpPr>
            <a:spLocks noGrp="1"/>
          </p:cNvSpPr>
          <p:nvPr>
            <p:ph type="sldNum" sz="quarter" idx="12"/>
          </p:nvPr>
        </p:nvSpPr>
        <p:spPr/>
        <p:txBody>
          <a:bodyPr/>
          <a:lstStyle/>
          <a:p>
            <a:fld id="{9B618960-8005-486C-9A75-10CB2AAC16F9}"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ym typeface="+mn-ea"/>
              </a:rPr>
              <a:t>With Constitutional AI … </a:t>
            </a:r>
            <a:endParaRPr lang="en-US" dirty="0"/>
          </a:p>
        </p:txBody>
      </p:sp>
      <p:sp>
        <p:nvSpPr>
          <p:cNvPr id="3" name="Content Placeholder 2"/>
          <p:cNvSpPr>
            <a:spLocks noGrp="1"/>
          </p:cNvSpPr>
          <p:nvPr>
            <p:ph idx="1"/>
          </p:nvPr>
        </p:nvSpPr>
        <p:spPr/>
        <p:txBody>
          <a:bodyPr>
            <a:normAutofit fontScale="97500"/>
          </a:bodyPr>
          <a:lstStyle/>
          <a:p>
            <a:r>
              <a:rPr lang="en-US" dirty="0"/>
              <a:t>Self-Supervision and Adversarial Training: The AI learns to behave according to its constitution without explicit human labeling or oversight. Techniques like self-supervision and adversarial training play a crucial role.</a:t>
            </a:r>
          </a:p>
          <a:p>
            <a:r>
              <a:rPr lang="en-US" dirty="0"/>
              <a:t>Constrained Optimization: Constitutional AI ensures that the AI pursues helpfulness under its constitutional constraints, rather than seeking open-ended goals.</a:t>
            </a:r>
          </a:p>
          <a:p>
            <a:r>
              <a:rPr lang="en-US" dirty="0"/>
              <a:t>Safe Model Design: The training data and model architecture are designed to encode beneficial behaviors and avoid unsafe or deceptive actions.</a:t>
            </a:r>
          </a:p>
        </p:txBody>
      </p:sp>
      <p:sp>
        <p:nvSpPr>
          <p:cNvPr id="4" name="Slide Number Placeholder 3"/>
          <p:cNvSpPr>
            <a:spLocks noGrp="1"/>
          </p:cNvSpPr>
          <p:nvPr>
            <p:ph type="sldNum" sz="quarter" idx="12"/>
          </p:nvPr>
        </p:nvSpPr>
        <p:spPr/>
        <p:txBody>
          <a:bodyPr/>
          <a:lstStyle/>
          <a:p>
            <a:fld id="{9B618960-8005-486C-9A75-10CB2AAC16F9}"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of constitutional principles</a:t>
            </a:r>
          </a:p>
        </p:txBody>
      </p:sp>
      <p:pic>
        <p:nvPicPr>
          <p:cNvPr id="4" name="Content Placeholder 3"/>
          <p:cNvPicPr>
            <a:picLocks noGrp="1" noChangeAspect="1"/>
          </p:cNvPicPr>
          <p:nvPr>
            <p:ph idx="1"/>
          </p:nvPr>
        </p:nvPicPr>
        <p:blipFill>
          <a:blip r:embed="rId2"/>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instructions for human labelers</a:t>
            </a:r>
          </a:p>
        </p:txBody>
      </p:sp>
      <p:pic>
        <p:nvPicPr>
          <p:cNvPr id="4" name="Content Placeholder 3"/>
          <p:cNvPicPr>
            <a:picLocks noGrp="1" noChangeAspect="1"/>
          </p:cNvPicPr>
          <p:nvPr>
            <p:ph idx="1"/>
          </p:nvPr>
        </p:nvPicPr>
        <p:blipFill>
          <a:blip r:embed="rId2"/>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LLMs Evaluation </a:t>
            </a:r>
          </a:p>
        </p:txBody>
      </p:sp>
      <p:sp>
        <p:nvSpPr>
          <p:cNvPr id="5" name="Text Placeholder 4"/>
          <p:cNvSpPr>
            <a:spLocks noGrp="1"/>
          </p:cNvSpPr>
          <p:nvPr>
            <p:ph type="body"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Collect human feedback</a:t>
            </a:r>
          </a:p>
        </p:txBody>
      </p:sp>
      <p:sp>
        <p:nvSpPr>
          <p:cNvPr id="3" name="Content Placeholder 2"/>
          <p:cNvSpPr>
            <a:spLocks noGrp="1"/>
          </p:cNvSpPr>
          <p:nvPr>
            <p:ph idx="1"/>
          </p:nvPr>
        </p:nvSpPr>
        <p:spPr/>
        <p:txBody>
          <a:bodyPr/>
          <a:lstStyle/>
          <a:p>
            <a:r>
              <a:rPr lang="en-US"/>
              <a:t>Define your model alignment criterion</a:t>
            </a:r>
          </a:p>
          <a:p>
            <a:r>
              <a:rPr lang="en-US"/>
              <a:t>For the prompt-response sets that you just generated, obtain human feedback through labeler workforce</a:t>
            </a:r>
          </a:p>
        </p:txBody>
      </p:sp>
      <p:pic>
        <p:nvPicPr>
          <p:cNvPr id="4" name="Picture 3"/>
          <p:cNvPicPr>
            <a:picLocks noChangeAspect="1"/>
          </p:cNvPicPr>
          <p:nvPr/>
        </p:nvPicPr>
        <p:blipFill>
          <a:blip r:embed="rId2"/>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lstStyle/>
          <a:p>
            <a:fld id="{9B618960-8005-486C-9A75-10CB2AAC16F9}"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09FE-BBF2-C0A4-B288-D02554C5FD61}"/>
              </a:ext>
            </a:extLst>
          </p:cNvPr>
          <p:cNvSpPr>
            <a:spLocks noGrp="1"/>
          </p:cNvSpPr>
          <p:nvPr>
            <p:ph type="title"/>
          </p:nvPr>
        </p:nvSpPr>
        <p:spPr/>
        <p:txBody>
          <a:bodyPr/>
          <a:lstStyle/>
          <a:p>
            <a:r>
              <a:rPr lang="en-US" dirty="0"/>
              <a:t>Collect feedback on multiple response for the same input / prompt from users </a:t>
            </a:r>
          </a:p>
        </p:txBody>
      </p:sp>
      <p:sp>
        <p:nvSpPr>
          <p:cNvPr id="4" name="Slide Number Placeholder 3">
            <a:extLst>
              <a:ext uri="{FF2B5EF4-FFF2-40B4-BE49-F238E27FC236}">
                <a16:creationId xmlns:a16="http://schemas.microsoft.com/office/drawing/2014/main" id="{6971F661-936D-52E0-3D75-D42E510DCBC8}"/>
              </a:ext>
            </a:extLst>
          </p:cNvPr>
          <p:cNvSpPr>
            <a:spLocks noGrp="1"/>
          </p:cNvSpPr>
          <p:nvPr>
            <p:ph type="sldNum" sz="quarter" idx="12"/>
          </p:nvPr>
        </p:nvSpPr>
        <p:spPr/>
        <p:txBody>
          <a:bodyPr/>
          <a:lstStyle/>
          <a:p>
            <a:fld id="{9B618960-8005-486C-9A75-10CB2AAC16F9}" type="slidenum">
              <a:rPr lang="en-US" smtClean="0"/>
              <a:t>21</a:t>
            </a:fld>
            <a:endParaRPr lang="en-US"/>
          </a:p>
        </p:txBody>
      </p:sp>
      <p:pic>
        <p:nvPicPr>
          <p:cNvPr id="1026" name="Picture 2" descr="ChatGPT now gives 2 responses at the same time to help you pick a ...">
            <a:extLst>
              <a:ext uri="{FF2B5EF4-FFF2-40B4-BE49-F238E27FC236}">
                <a16:creationId xmlns:a16="http://schemas.microsoft.com/office/drawing/2014/main" id="{A2E1BA4B-AF6F-DBF8-7B5B-4093C2F53E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8259" y="1825625"/>
            <a:ext cx="705548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08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Constitutional AI </a:t>
            </a:r>
          </a:p>
        </p:txBody>
      </p:sp>
      <p:pic>
        <p:nvPicPr>
          <p:cNvPr id="4" name="Content Placeholder 3"/>
          <p:cNvPicPr>
            <a:picLocks noGrp="1" noChangeAspect="1"/>
          </p:cNvPicPr>
          <p:nvPr>
            <p:ph idx="1"/>
          </p:nvPr>
        </p:nvPicPr>
        <p:blipFill>
          <a:blip r:embed="rId2"/>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Bias and Toxicity</a:t>
            </a:r>
          </a:p>
        </p:txBody>
      </p:sp>
      <p:sp>
        <p:nvSpPr>
          <p:cNvPr id="3" name="Content Placeholder 2"/>
          <p:cNvSpPr>
            <a:spLocks noGrp="1"/>
          </p:cNvSpPr>
          <p:nvPr>
            <p:ph idx="1"/>
          </p:nvPr>
        </p:nvSpPr>
        <p:spPr/>
        <p:txBody>
          <a:bodyPr/>
          <a:lstStyle/>
          <a:p>
            <a:r>
              <a:rPr lang="en-US"/>
              <a:t>An LLM can reflect the biases that exist in the text it learned from.</a:t>
            </a:r>
          </a:p>
          <a:p>
            <a:r>
              <a:rPr lang="en-US"/>
              <a:t>Some LLMs can output toxic or other harmful speech, but most models have gotten much safer over time.</a:t>
            </a:r>
          </a:p>
        </p:txBody>
      </p:sp>
      <p:pic>
        <p:nvPicPr>
          <p:cNvPr id="4" name="Picture 3"/>
          <p:cNvPicPr>
            <a:picLocks noChangeAspect="1"/>
          </p:cNvPicPr>
          <p:nvPr/>
        </p:nvPicPr>
        <p:blipFill>
          <a:blip r:embed="rId2"/>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lstStyle/>
          <a:p>
            <a:fld id="{9B618960-8005-486C-9A75-10CB2AAC16F9}"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Responsible AI </a:t>
            </a:r>
          </a:p>
        </p:txBody>
      </p:sp>
      <p:sp>
        <p:nvSpPr>
          <p:cNvPr id="3" name="Content Placeholder 2"/>
          <p:cNvSpPr>
            <a:spLocks noGrp="1"/>
          </p:cNvSpPr>
          <p:nvPr>
            <p:ph idx="1"/>
          </p:nvPr>
        </p:nvSpPr>
        <p:spPr/>
        <p:txBody>
          <a:bodyPr/>
          <a:lstStyle/>
          <a:p>
            <a:r>
              <a:rPr lang="en-US"/>
              <a:t>Fairness: Ensuring AI does not perpetuate or amplify biases</a:t>
            </a:r>
          </a:p>
          <a:p>
            <a:r>
              <a:rPr lang="en-US"/>
              <a:t>Transparency: Making AI systems and their decisions understandable to stakeholders impacted</a:t>
            </a:r>
          </a:p>
          <a:p>
            <a:r>
              <a:rPr lang="en-US"/>
              <a:t>Privacy: Protecting user data and ensure confidentiality</a:t>
            </a:r>
          </a:p>
          <a:p>
            <a:r>
              <a:rPr lang="en-US"/>
              <a:t>Security: Safeguard AI systems from malicious attacks</a:t>
            </a:r>
          </a:p>
          <a:p>
            <a:r>
              <a:rPr lang="en-US"/>
              <a:t>Ethical Use: Ensuring AI is used for beneficial purposes</a:t>
            </a:r>
          </a:p>
        </p:txBody>
      </p:sp>
      <p:sp>
        <p:nvSpPr>
          <p:cNvPr id="4" name="Slide Number Placeholder 3"/>
          <p:cNvSpPr>
            <a:spLocks noGrp="1"/>
          </p:cNvSpPr>
          <p:nvPr>
            <p:ph type="sldNum" sz="quarter" idx="12"/>
          </p:nvPr>
        </p:nvSpPr>
        <p:spPr/>
        <p:txBody>
          <a:bodyPr/>
          <a:lstStyle/>
          <a:p>
            <a:fld id="{9B618960-8005-486C-9A75-10CB2AAC16F9}" type="slidenum">
              <a:rPr lang="en-US" smtClean="0"/>
              <a:t>24</a:t>
            </a:fld>
            <a:endParaRPr lang="en-US"/>
          </a:p>
        </p:txBody>
      </p:sp>
    </p:spTree>
    <p:extLst>
      <p:ext uri="{BB962C8B-B14F-4D97-AF65-F5344CB8AC3E}">
        <p14:creationId xmlns:p14="http://schemas.microsoft.com/office/powerpoint/2010/main" val="2845271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Tips for responsible AI </a:t>
            </a:r>
          </a:p>
        </p:txBody>
      </p:sp>
      <p:sp>
        <p:nvSpPr>
          <p:cNvPr id="3" name="Content Placeholder 2"/>
          <p:cNvSpPr>
            <a:spLocks noGrp="1"/>
          </p:cNvSpPr>
          <p:nvPr>
            <p:ph idx="1"/>
          </p:nvPr>
        </p:nvSpPr>
        <p:spPr/>
        <p:txBody>
          <a:bodyPr/>
          <a:lstStyle/>
          <a:p>
            <a:r>
              <a:rPr lang="en-US"/>
              <a:t>Build a culture that encourages discussion and debate on ethical issues </a:t>
            </a:r>
          </a:p>
          <a:p>
            <a:r>
              <a:rPr lang="en-US"/>
              <a:t>Brainstorm how things can go wrong </a:t>
            </a:r>
          </a:p>
          <a:p>
            <a:pPr lvl="1"/>
            <a:r>
              <a:rPr lang="en-US"/>
              <a:t>E.g., Could there be issues with fairness, transparency, privacy, security, ethical use? </a:t>
            </a:r>
          </a:p>
          <a:p>
            <a:r>
              <a:rPr lang="en-US"/>
              <a:t>Work with a diverse team and include perspectives from all stakeholders </a:t>
            </a:r>
          </a:p>
        </p:txBody>
      </p:sp>
      <p:sp>
        <p:nvSpPr>
          <p:cNvPr id="4" name="Slide Number Placeholder 3"/>
          <p:cNvSpPr>
            <a:spLocks noGrp="1"/>
          </p:cNvSpPr>
          <p:nvPr>
            <p:ph type="sldNum" sz="quarter" idx="12"/>
          </p:nvPr>
        </p:nvSpPr>
        <p:spPr/>
        <p:txBody>
          <a:bodyPr/>
          <a:lstStyle/>
          <a:p>
            <a:fld id="{9B618960-8005-486C-9A75-10CB2AAC16F9}" type="slidenum">
              <a:rPr lang="en-US" smtClean="0"/>
              <a:t>25</a:t>
            </a:fld>
            <a:endParaRPr lang="en-US"/>
          </a:p>
        </p:txBody>
      </p:sp>
    </p:spTree>
    <p:extLst>
      <p:ext uri="{BB962C8B-B14F-4D97-AF65-F5344CB8AC3E}">
        <p14:creationId xmlns:p14="http://schemas.microsoft.com/office/powerpoint/2010/main" val="3068404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Responsible AI</a:t>
            </a:r>
          </a:p>
        </p:txBody>
      </p:sp>
      <p:sp>
        <p:nvSpPr>
          <p:cNvPr id="3" name="Content Placeholder 2"/>
          <p:cNvSpPr>
            <a:spLocks noGrp="1"/>
          </p:cNvSpPr>
          <p:nvPr>
            <p:ph idx="1"/>
          </p:nvPr>
        </p:nvSpPr>
        <p:spPr/>
        <p:txBody>
          <a:bodyPr/>
          <a:lstStyle/>
          <a:p>
            <a:r>
              <a:rPr lang="en-US"/>
              <a:t>Special challenges of responsible generative AI</a:t>
            </a:r>
          </a:p>
          <a:p>
            <a:pPr lvl="1"/>
            <a:r>
              <a:rPr lang="en-US"/>
              <a:t>Toxicity</a:t>
            </a:r>
          </a:p>
          <a:p>
            <a:pPr lvl="1"/>
            <a:r>
              <a:rPr lang="en-US"/>
              <a:t>Hallucinations</a:t>
            </a:r>
          </a:p>
          <a:p>
            <a:pPr lvl="1"/>
            <a:r>
              <a:rPr lang="en-US"/>
              <a:t>Intellectual Property</a:t>
            </a:r>
          </a:p>
        </p:txBody>
      </p:sp>
      <p:sp>
        <p:nvSpPr>
          <p:cNvPr id="4" name="Slide Number Placeholder 3"/>
          <p:cNvSpPr>
            <a:spLocks noGrp="1"/>
          </p:cNvSpPr>
          <p:nvPr>
            <p:ph type="sldNum" sz="quarter" idx="12"/>
          </p:nvPr>
        </p:nvSpPr>
        <p:spPr/>
        <p:txBody>
          <a:bodyPr/>
          <a:lstStyle/>
          <a:p>
            <a:fld id="{9B618960-8005-486C-9A75-10CB2AAC16F9}" type="slidenum">
              <a:rPr lang="en-US" smtClean="0"/>
              <a:t>26</a:t>
            </a:fld>
            <a:endParaRPr lang="en-US"/>
          </a:p>
        </p:txBody>
      </p:sp>
    </p:spTree>
    <p:extLst>
      <p:ext uri="{BB962C8B-B14F-4D97-AF65-F5344CB8AC3E}">
        <p14:creationId xmlns:p14="http://schemas.microsoft.com/office/powerpoint/2010/main" val="6502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Intellectual Property</a:t>
            </a:r>
            <a:endParaRPr lang="en-US"/>
          </a:p>
        </p:txBody>
      </p:sp>
      <p:sp>
        <p:nvSpPr>
          <p:cNvPr id="3" name="Content Placeholder 2"/>
          <p:cNvSpPr>
            <a:spLocks noGrp="1"/>
          </p:cNvSpPr>
          <p:nvPr>
            <p:ph idx="1"/>
          </p:nvPr>
        </p:nvSpPr>
        <p:spPr>
          <a:xfrm>
            <a:off x="838200" y="1825625"/>
            <a:ext cx="10845800" cy="4351655"/>
          </a:xfrm>
        </p:spPr>
        <p:txBody>
          <a:bodyPr/>
          <a:lstStyle/>
          <a:p>
            <a:r>
              <a:rPr lang="en-US"/>
              <a:t>Ensure people aren't plagiarizing, make sure there aren't any copyright issues</a:t>
            </a:r>
          </a:p>
          <a:p>
            <a:r>
              <a:rPr lang="en-US"/>
              <a:t>How to mitigate?</a:t>
            </a:r>
          </a:p>
          <a:p>
            <a:pPr lvl="1"/>
            <a:r>
              <a:rPr lang="en-US"/>
              <a:t>Mix of technologies:</a:t>
            </a:r>
          </a:p>
          <a:p>
            <a:pPr lvl="2"/>
            <a:r>
              <a:rPr lang="en-US"/>
              <a:t>Policy, and legal mechanisms</a:t>
            </a:r>
          </a:p>
          <a:p>
            <a:pPr lvl="2"/>
            <a:r>
              <a:rPr lang="en-US"/>
              <a:t>Machine "unlearning"</a:t>
            </a:r>
          </a:p>
          <a:p>
            <a:pPr lvl="2"/>
            <a:r>
              <a:rPr lang="en-US"/>
              <a:t>Filtering and blocking approaches</a:t>
            </a:r>
          </a:p>
        </p:txBody>
      </p:sp>
      <p:sp>
        <p:nvSpPr>
          <p:cNvPr id="4" name="Slide Number Placeholder 3"/>
          <p:cNvSpPr>
            <a:spLocks noGrp="1"/>
          </p:cNvSpPr>
          <p:nvPr>
            <p:ph type="sldNum" sz="quarter" idx="12"/>
          </p:nvPr>
        </p:nvSpPr>
        <p:spPr/>
        <p:txBody>
          <a:bodyPr/>
          <a:lstStyle/>
          <a:p>
            <a:fld id="{9B618960-8005-486C-9A75-10CB2AAC16F9}" type="slidenum">
              <a:rPr lang="en-US" smtClean="0"/>
              <a:t>27</a:t>
            </a:fld>
            <a:endParaRPr lang="en-US"/>
          </a:p>
        </p:txBody>
      </p:sp>
    </p:spTree>
    <p:extLst>
      <p:ext uri="{BB962C8B-B14F-4D97-AF65-F5344CB8AC3E}">
        <p14:creationId xmlns:p14="http://schemas.microsoft.com/office/powerpoint/2010/main" val="254913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Llama Safegaurd </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783360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creenshot 2024-07-09 102227"/>
          <p:cNvPicPr>
            <a:picLocks noChangeAspect="1"/>
          </p:cNvPicPr>
          <p:nvPr/>
        </p:nvPicPr>
        <p:blipFill>
          <a:blip r:embed="rId2"/>
          <a:stretch>
            <a:fillRect/>
          </a:stretch>
        </p:blipFill>
        <p:spPr>
          <a:xfrm>
            <a:off x="4562475" y="107950"/>
            <a:ext cx="2956560" cy="6613525"/>
          </a:xfrm>
          <a:prstGeom prst="rect">
            <a:avLst/>
          </a:prstGeom>
        </p:spPr>
      </p:pic>
      <p:sp>
        <p:nvSpPr>
          <p:cNvPr id="2" name="Slide Number Placeholder 1"/>
          <p:cNvSpPr>
            <a:spLocks noGrp="1"/>
          </p:cNvSpPr>
          <p:nvPr>
            <p:ph type="sldNum" sz="quarter" idx="12"/>
          </p:nvPr>
        </p:nvSpPr>
        <p:spPr/>
        <p:txBody>
          <a:bodyPr/>
          <a:lstStyle/>
          <a:p>
            <a:fld id="{9B618960-8005-486C-9A75-10CB2AAC16F9}" type="slidenum">
              <a:rPr lang="en-US" smtClean="0"/>
              <a:t>29</a:t>
            </a:fld>
            <a:endParaRPr lang="en-US"/>
          </a:p>
        </p:txBody>
      </p:sp>
    </p:spTree>
    <p:extLst>
      <p:ext uri="{BB962C8B-B14F-4D97-AF65-F5344CB8AC3E}">
        <p14:creationId xmlns:p14="http://schemas.microsoft.com/office/powerpoint/2010/main" val="305289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LLM Evaluation - Challenges </a:t>
            </a:r>
          </a:p>
        </p:txBody>
      </p:sp>
      <p:pic>
        <p:nvPicPr>
          <p:cNvPr id="4" name="Content Placeholder 3"/>
          <p:cNvPicPr>
            <a:picLocks noGrp="1" noChangeAspect="1"/>
          </p:cNvPicPr>
          <p:nvPr>
            <p:ph idx="1"/>
          </p:nvPr>
        </p:nvPicPr>
        <p:blipFill>
          <a:blip r:embed="rId2"/>
          <a:stretch>
            <a:fillRect/>
          </a:stretch>
        </p:blipFill>
        <p:spPr>
          <a:xfrm>
            <a:off x="3119120" y="1691005"/>
            <a:ext cx="5029200" cy="1095375"/>
          </a:xfrm>
          <a:prstGeom prst="rect">
            <a:avLst/>
          </a:prstGeom>
        </p:spPr>
      </p:pic>
      <p:pic>
        <p:nvPicPr>
          <p:cNvPr id="5" name="Picture 4"/>
          <p:cNvPicPr>
            <a:picLocks noChangeAspect="1"/>
          </p:cNvPicPr>
          <p:nvPr/>
        </p:nvPicPr>
        <p:blipFill>
          <a:blip r:embed="rId3"/>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Llama Safegaurd </a:t>
            </a:r>
            <a:endParaRPr lang="en-US"/>
          </a:p>
        </p:txBody>
      </p:sp>
      <p:pic>
        <p:nvPicPr>
          <p:cNvPr id="24" name="Picture 23" descr="Screenshot 2024-07-09 102623"/>
          <p:cNvPicPr>
            <a:picLocks noChangeAspect="1"/>
          </p:cNvPicPr>
          <p:nvPr/>
        </p:nvPicPr>
        <p:blipFill>
          <a:blip r:embed="rId2"/>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30</a:t>
            </a:fld>
            <a:endParaRPr lang="en-US"/>
          </a:p>
        </p:txBody>
      </p:sp>
    </p:spTree>
    <p:extLst>
      <p:ext uri="{BB962C8B-B14F-4D97-AF65-F5344CB8AC3E}">
        <p14:creationId xmlns:p14="http://schemas.microsoft.com/office/powerpoint/2010/main" val="389716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shot 2024-07-09 102416"/>
          <p:cNvPicPr>
            <a:picLocks noChangeAspect="1"/>
          </p:cNvPicPr>
          <p:nvPr/>
        </p:nvPicPr>
        <p:blipFill>
          <a:blip r:embed="rId2"/>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lstStyle/>
          <a:p>
            <a:fld id="{9B618960-8005-486C-9A75-10CB2AAC16F9}" type="slidenum">
              <a:rPr lang="en-US" smtClean="0"/>
              <a:t>31</a:t>
            </a:fld>
            <a:endParaRPr lang="en-US"/>
          </a:p>
        </p:txBody>
      </p:sp>
    </p:spTree>
    <p:extLst>
      <p:ext uri="{BB962C8B-B14F-4D97-AF65-F5344CB8AC3E}">
        <p14:creationId xmlns:p14="http://schemas.microsoft.com/office/powerpoint/2010/main" val="646727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Llama Safegaurd </a:t>
            </a:r>
            <a:endParaRPr lang="en-US"/>
          </a:p>
        </p:txBody>
      </p:sp>
      <p:pic>
        <p:nvPicPr>
          <p:cNvPr id="25" name="Picture 24" descr="Screenshot 2024-07-09 102730"/>
          <p:cNvPicPr>
            <a:picLocks noChangeAspect="1"/>
          </p:cNvPicPr>
          <p:nvPr/>
        </p:nvPicPr>
        <p:blipFill>
          <a:blip r:embed="rId2"/>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32</a:t>
            </a:fld>
            <a:endParaRPr lang="en-US"/>
          </a:p>
        </p:txBody>
      </p:sp>
    </p:spTree>
    <p:extLst>
      <p:ext uri="{BB962C8B-B14F-4D97-AF65-F5344CB8AC3E}">
        <p14:creationId xmlns:p14="http://schemas.microsoft.com/office/powerpoint/2010/main" val="913142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creenshot 2024-07-09 102542"/>
          <p:cNvPicPr>
            <a:picLocks noChangeAspect="1"/>
          </p:cNvPicPr>
          <p:nvPr/>
        </p:nvPicPr>
        <p:blipFill>
          <a:blip r:embed="rId2"/>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lstStyle/>
          <a:p>
            <a:fld id="{9B618960-8005-486C-9A75-10CB2AAC16F9}" type="slidenum">
              <a:rPr lang="en-US" smtClean="0"/>
              <a:t>33</a:t>
            </a:fld>
            <a:endParaRPr lang="en-US"/>
          </a:p>
        </p:txBody>
      </p:sp>
    </p:spTree>
    <p:extLst>
      <p:ext uri="{BB962C8B-B14F-4D97-AF65-F5344CB8AC3E}">
        <p14:creationId xmlns:p14="http://schemas.microsoft.com/office/powerpoint/2010/main" val="3961481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ym typeface="+mn-ea"/>
              </a:rPr>
              <a:t>Llama Safegaurd </a:t>
            </a:r>
            <a:endParaRPr lang="en-US"/>
          </a:p>
        </p:txBody>
      </p:sp>
      <p:pic>
        <p:nvPicPr>
          <p:cNvPr id="26" name="Picture 25" descr="Screenshot 2024-07-09 102847"/>
          <p:cNvPicPr>
            <a:picLocks noChangeAspect="1"/>
          </p:cNvPicPr>
          <p:nvPr/>
        </p:nvPicPr>
        <p:blipFill>
          <a:blip r:embed="rId2"/>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34</a:t>
            </a:fld>
            <a:endParaRPr lang="en-US"/>
          </a:p>
        </p:txBody>
      </p:sp>
    </p:spTree>
    <p:extLst>
      <p:ext uri="{BB962C8B-B14F-4D97-AF65-F5344CB8AC3E}">
        <p14:creationId xmlns:p14="http://schemas.microsoft.com/office/powerpoint/2010/main" val="1130057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dirty="0"/>
              <a:t>2</a:t>
            </a:r>
            <a:r>
              <a:rPr lang="en-GB" baseline="30000" dirty="0"/>
              <a:t>nd</a:t>
            </a:r>
            <a:r>
              <a:rPr lang="en-GB" dirty="0"/>
              <a:t> paper: How to choose LLM? </a:t>
            </a:r>
          </a:p>
        </p:txBody>
      </p:sp>
      <p:sp>
        <p:nvSpPr>
          <p:cNvPr id="120" name="Google Shape;120;p24"/>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p>
          <a:p>
            <a:pPr marL="457200" lvl="0" indent="-342900" algn="l" rtl="0">
              <a:spcBef>
                <a:spcPts val="1200"/>
              </a:spcBef>
              <a:spcAft>
                <a:spcPts val="0"/>
              </a:spcAft>
              <a:buSzPts val="1800"/>
              <a:buAutoNum type="arabicPeriod"/>
            </a:pPr>
            <a:r>
              <a:rPr lang="en-GB"/>
              <a:t>Task </a:t>
            </a:r>
          </a:p>
          <a:p>
            <a:pPr marL="457200" lvl="0" indent="-342900" algn="l" rtl="0">
              <a:spcBef>
                <a:spcPts val="0"/>
              </a:spcBef>
              <a:spcAft>
                <a:spcPts val="0"/>
              </a:spcAft>
              <a:buSzPts val="1800"/>
              <a:buAutoNum type="arabicPeriod"/>
            </a:pPr>
            <a:r>
              <a:rPr lang="en-GB"/>
              <a:t>Data </a:t>
            </a:r>
          </a:p>
          <a:p>
            <a:pPr marL="457200" lvl="0" indent="-342900" algn="l" rtl="0">
              <a:spcBef>
                <a:spcPts val="0"/>
              </a:spcBef>
              <a:spcAft>
                <a:spcPts val="0"/>
              </a:spcAft>
              <a:buSzPts val="1800"/>
              <a:buAutoNum type="arabicPeriod"/>
            </a:pPr>
            <a:r>
              <a:rPr lang="en-GB"/>
              <a:t>Other considerations (efficiency and HHH)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5"/>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p>
        </p:txBody>
      </p:sp>
      <p:sp>
        <p:nvSpPr>
          <p:cNvPr id="126" name="Google Shape;126;p25"/>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Traditional NLU Tasks:</a:t>
            </a:r>
            <a:r>
              <a:rPr lang="en-GB" sz="2400">
                <a:solidFill>
                  <a:srgbClr val="1F1F1F"/>
                </a:solidFill>
                <a:highlight>
                  <a:srgbClr val="FFFFFF"/>
                </a:highlight>
              </a:rPr>
              <a:t> Fine-tuned models generally outperform LLMs, but LLMs can be useful when generalization or out-of-distribution data is involved.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Generation Tasks</a:t>
            </a:r>
            <a:r>
              <a:rPr lang="en-GB" sz="2400">
                <a:solidFill>
                  <a:srgbClr val="1F1F1F"/>
                </a:solidFill>
                <a:highlight>
                  <a:srgbClr val="FFFFFF"/>
                </a:highlight>
              </a:rPr>
              <a:t>: LLMs excel at tasks like summarization, translation, and code synthesis due to their creativity and contextual understanding.</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Knowledge-Intensive Tasks</a:t>
            </a:r>
            <a:r>
              <a:rPr lang="en-GB" sz="2400">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Reasoning Ability</a:t>
            </a:r>
            <a:r>
              <a:rPr lang="en-GB" sz="2400">
                <a:solidFill>
                  <a:srgbClr val="1F1F1F"/>
                </a:solidFill>
                <a:highlight>
                  <a:srgbClr val="FFFFFF"/>
                </a:highlight>
              </a:rPr>
              <a:t>: LLMs can perform arithmetic and commonsense reasoning, and techniques like CoT prompting can enhance performance on complex reasoning tasks.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Real-World Scenarios</a:t>
            </a:r>
            <a:r>
              <a:rPr lang="en-GB" sz="2400">
                <a:solidFill>
                  <a:srgbClr val="1F1F1F"/>
                </a:solidFill>
                <a:highlight>
                  <a:srgbClr val="FFFFFF"/>
                </a:highlight>
              </a:rPr>
              <a:t>: LLMs are better equipped to handle noisy input, unformalized tasks, and following human instructions.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Miscellaneous Tasks</a:t>
            </a:r>
            <a:r>
              <a:rPr lang="en-GB" sz="2400">
                <a:solidFill>
                  <a:srgbClr val="1F1F1F"/>
                </a:solidFill>
                <a:highlight>
                  <a:srgbClr val="FFFFFF"/>
                </a:highlight>
              </a:rPr>
              <a:t>: Consider if the task aligns with the LLM's pre-training objectives and data. LLMs are good at mimicking humans, data annotation, and generation.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6"/>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p>
          <a:p>
            <a:pPr marL="0" lvl="0" indent="0" algn="l" rtl="0">
              <a:spcBef>
                <a:spcPts val="0"/>
              </a:spcBef>
              <a:spcAft>
                <a:spcPts val="0"/>
              </a:spcAft>
              <a:buNone/>
            </a:pPr>
            <a:endParaRPr lang="en-GB"/>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extLst>
                    <a:ext uri="{9D8B030D-6E8A-4147-A177-3AD203B41FA5}">
                      <a16:colId xmlns:a16="http://schemas.microsoft.com/office/drawing/2014/main" val="20000"/>
                    </a:ext>
                  </a:extLst>
                </a:gridCol>
                <a:gridCol w="6325235">
                  <a:extLst>
                    <a:ext uri="{9D8B030D-6E8A-4147-A177-3AD203B41FA5}">
                      <a16:colId xmlns:a16="http://schemas.microsoft.com/office/drawing/2014/main" val="20001"/>
                    </a:ext>
                  </a:extLst>
                </a:gridCol>
              </a:tblGrid>
              <a:tr h="612775">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Task</a:t>
                      </a:r>
                    </a:p>
                  </a:txBody>
                  <a:tcPr marL="101600" marR="101600" marT="101600" marB="101600">
                    <a:lnL w="12700">
                      <a:solidFill>
                        <a:schemeClr val="tx1"/>
                      </a:solidFill>
                      <a:prstDash val="solid"/>
                    </a:lnL>
                    <a:lnR w="12700" cap="flat" cmpd="sng">
                      <a:solidFill>
                        <a:schemeClr val="tx1"/>
                      </a:solidFill>
                      <a:prstDash val="solid"/>
                      <a:round/>
                      <a:headEnd type="none" w="sm" len="sm"/>
                      <a:tailEnd type="none" w="sm" len="sm"/>
                    </a:lnR>
                    <a:lnT w="12700">
                      <a:solidFill>
                        <a:schemeClr val="tx1"/>
                      </a:solidFill>
                      <a:prstDash val="solid"/>
                    </a:lnT>
                    <a:lnB w="12700" cap="flat" cmpd="sng">
                      <a:solidFill>
                        <a:schemeClr val="tx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LLM Suitability</a:t>
                      </a:r>
                    </a:p>
                  </a:txBody>
                  <a:tcPr marL="101600" marR="101600" marT="101600" marB="101600">
                    <a:lnL w="12700" cap="flat" cmpd="sng">
                      <a:solidFill>
                        <a:schemeClr val="tx1"/>
                      </a:solidFill>
                      <a:prstDash val="solid"/>
                      <a:round/>
                      <a:headEnd type="none" w="sm" len="sm"/>
                      <a:tailEnd type="none" w="sm" len="sm"/>
                    </a:lnL>
                    <a:lnR w="12700">
                      <a:solidFill>
                        <a:schemeClr val="tx1"/>
                      </a:solidFill>
                      <a:prstDash val="solid"/>
                    </a:lnR>
                    <a:lnT w="12700">
                      <a:solidFill>
                        <a:schemeClr val="tx1"/>
                      </a:solidFill>
                      <a:prstDash val="solid"/>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0"/>
                  </a:ext>
                </a:extLst>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1"/>
                  </a:ext>
                </a:extLst>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2"/>
                  </a:ext>
                </a:extLst>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3"/>
                  </a:ext>
                </a:extLst>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4"/>
                  </a:ext>
                </a:extLst>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extLst>
                  <a:ext uri="{0D108BD9-81ED-4DB2-BD59-A6C34878D82A}">
                    <a16:rowId xmlns:a16="http://schemas.microsoft.com/office/drawing/2014/main" val="10005"/>
                  </a:ext>
                </a:extLst>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a:solidFill>
                        <a:schemeClr val="tx1"/>
                      </a:solidFill>
                      <a:prstDash val="solid"/>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a:solidFill>
                        <a:schemeClr val="tx1"/>
                      </a:solidFill>
                      <a:prstDash val="soli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p>
          <a:p>
            <a:pPr marL="0" lvl="0" indent="0" algn="l" rtl="0">
              <a:spcBef>
                <a:spcPts val="0"/>
              </a:spcBef>
              <a:spcAft>
                <a:spcPts val="0"/>
              </a:spcAft>
              <a:buNone/>
            </a:pPr>
            <a:endParaRPr lang="en-GB"/>
          </a:p>
        </p:txBody>
      </p:sp>
      <p:sp>
        <p:nvSpPr>
          <p:cNvPr id="138" name="Google Shape;138;p27"/>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p>
          <a:p>
            <a:pPr marL="457200" lvl="0" indent="-342900" algn="l" rtl="0">
              <a:spcBef>
                <a:spcPts val="0"/>
              </a:spcBef>
              <a:spcAft>
                <a:spcPts val="0"/>
              </a:spcAft>
              <a:buSzPts val="1800"/>
              <a:buChar char="●"/>
            </a:pPr>
            <a:r>
              <a:rPr lang="en-GB"/>
              <a:t>Test Data/User Data: LLMs generally outperform fine-tuned models when dealing with out-of-distribution data.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Training data domain </a:t>
            </a:r>
          </a:p>
        </p:txBody>
      </p:sp>
      <p:sp>
        <p:nvSpPr>
          <p:cNvPr id="4" name="Slide Number Placeholder 3"/>
          <p:cNvSpPr>
            <a:spLocks noGrp="1"/>
          </p:cNvSpPr>
          <p:nvPr>
            <p:ph type="sldNum" sz="quarter" idx="12"/>
          </p:nvPr>
        </p:nvSpPr>
        <p:spPr/>
        <p:txBody>
          <a:bodyPr/>
          <a:lstStyle/>
          <a:p>
            <a:fld id="{9B618960-8005-486C-9A75-10CB2AAC16F9}" type="slidenum">
              <a:rPr lang="en-US" smtClean="0"/>
              <a:t>39</a:t>
            </a:fld>
            <a:endParaRPr lang="en-US"/>
          </a:p>
        </p:txBody>
      </p:sp>
      <p:pic>
        <p:nvPicPr>
          <p:cNvPr id="5" name="object 2"/>
          <p:cNvPicPr/>
          <p:nvPr/>
        </p:nvPicPr>
        <p:blipFill>
          <a:blip r:embed="rId2" cstate="print"/>
          <a:stretch>
            <a:fillRect/>
          </a:stretch>
        </p:blipFill>
        <p:spPr>
          <a:xfrm>
            <a:off x="838200" y="1691005"/>
            <a:ext cx="10083165" cy="46062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Evaluation benchmarks</a:t>
            </a:r>
          </a:p>
        </p:txBody>
      </p:sp>
      <p:pic>
        <p:nvPicPr>
          <p:cNvPr id="4" name="Content Placeholder 3"/>
          <p:cNvPicPr>
            <a:picLocks noGrp="1" noChangeAspect="1"/>
          </p:cNvPicPr>
          <p:nvPr>
            <p:ph idx="1"/>
          </p:nvPr>
        </p:nvPicPr>
        <p:blipFill>
          <a:blip r:embed="rId2"/>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lstStyle/>
          <a:p>
            <a:fld id="{9B618960-8005-486C-9A75-10CB2AAC16F9}"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p>
        </p:txBody>
      </p:sp>
      <p:sp>
        <p:nvSpPr>
          <p:cNvPr id="144" name="Google Shape;144;p28"/>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dirty="0"/>
              <a:t>Efficiency: Consider the cost of training and using the LLM, as well as inference latency. If </a:t>
            </a:r>
            <a:r>
              <a:rPr lang="en-GB" b="1" dirty="0"/>
              <a:t>cost or latency </a:t>
            </a:r>
            <a:r>
              <a:rPr lang="en-GB" dirty="0"/>
              <a:t>is a concern, smaller, fine-tuned models or parameter-efficient tuning techniques might be more suitable.</a:t>
            </a:r>
          </a:p>
          <a:p>
            <a:pPr marL="457200" lvl="0" indent="-342900" algn="l" rtl="0">
              <a:spcBef>
                <a:spcPts val="0"/>
              </a:spcBef>
              <a:spcAft>
                <a:spcPts val="0"/>
              </a:spcAft>
              <a:buSzPts val="1800"/>
              <a:buChar char="●"/>
            </a:pPr>
            <a:r>
              <a:rPr lang="en-GB" dirty="0"/>
              <a:t>Trustworthiness: LLMs can be prone to hallucinations, biases, and safety issues. It's important to address these concerns through techniques like human feedback and alignment.</a:t>
            </a:r>
          </a:p>
          <a:p>
            <a:pPr marL="0" lvl="0" indent="0" algn="l" rtl="0">
              <a:spcBef>
                <a:spcPts val="1200"/>
              </a:spcBef>
              <a:spcAft>
                <a:spcPts val="0"/>
              </a:spcAft>
              <a:buClr>
                <a:schemeClr val="dk1"/>
              </a:buClr>
              <a:buSzPts val="1100"/>
              <a:buFont typeface="Arial" panose="020B0604020202020204"/>
              <a:buNone/>
            </a:pPr>
            <a:r>
              <a:rPr lang="en-GB" dirty="0"/>
              <a:t>The authors provide a decision flow chart in Figure 2 to help guide the selection process. By considering these factors and following the decision flow, you can choose the most appropriate LLM for your specific needs.</a:t>
            </a:r>
          </a:p>
          <a:p>
            <a:pPr marL="0" lvl="0" indent="0" algn="l" rtl="0">
              <a:spcBef>
                <a:spcPts val="1200"/>
              </a:spcBef>
              <a:spcAft>
                <a:spcPts val="1200"/>
              </a:spcAft>
              <a:buNone/>
            </a:pPr>
            <a:endParaRPr lang="en-GB"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p>
        </p:txBody>
      </p:sp>
      <p:pic>
        <p:nvPicPr>
          <p:cNvPr id="150" name="Google Shape;150;p29"/>
          <p:cNvPicPr preferRelativeResize="0"/>
          <p:nvPr/>
        </p:nvPicPr>
        <p:blipFill>
          <a:blip r:embed="rId3"/>
          <a:stretch>
            <a:fillRect/>
          </a:stretch>
        </p:blipFill>
        <p:spPr>
          <a:xfrm>
            <a:off x="291467" y="1356967"/>
            <a:ext cx="11737732" cy="52795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491490" y="2438400"/>
            <a:ext cx="3931920" cy="266065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Classical AI / ML (old AI) vs Gen AI (the new AI)</a:t>
            </a:r>
          </a:p>
          <a:p>
            <a:pPr marL="0" lvl="0" indent="0" algn="l" rtl="0">
              <a:spcBef>
                <a:spcPts val="0"/>
              </a:spcBef>
              <a:spcAft>
                <a:spcPts val="0"/>
              </a:spcAft>
              <a:buNone/>
            </a:pPr>
            <a:r>
              <a:rPr lang="en-GB"/>
              <a:t> 😂😂</a:t>
            </a:r>
          </a:p>
        </p:txBody>
      </p:sp>
      <p:pic>
        <p:nvPicPr>
          <p:cNvPr id="156" name="Google Shape;156;p30"/>
          <p:cNvPicPr preferRelativeResize="0"/>
          <p:nvPr/>
        </p:nvPicPr>
        <p:blipFill>
          <a:blip r:embed="rId3"/>
          <a:stretch>
            <a:fillRect/>
          </a:stretch>
        </p:blipFill>
        <p:spPr>
          <a:xfrm>
            <a:off x="5497767" y="178467"/>
            <a:ext cx="6278633" cy="642266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p>
        </p:txBody>
      </p:sp>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dirty="0">
                <a:highlight>
                  <a:schemeClr val="accent6"/>
                </a:highlight>
              </a:rPr>
              <a:t>Generative AI saves time and efforts to build AI apps, but must be evaluated and compared to the state-of-the-art supervised ML, or to a baseline (acceptable performance) </a:t>
            </a:r>
            <a:endParaRPr sz="2400" dirty="0">
              <a:highlight>
                <a:schemeClr val="accent6"/>
              </a:highlight>
            </a:endParaRPr>
          </a:p>
        </p:txBody>
      </p:sp>
      <p:pic>
        <p:nvPicPr>
          <p:cNvPr id="4" name="Content Placeholder 3"/>
          <p:cNvPicPr>
            <a:picLocks noGrp="1" noChangeAspect="1"/>
          </p:cNvPicPr>
          <p:nvPr>
            <p:ph idx="1"/>
          </p:nvPr>
        </p:nvPicPr>
        <p:blipFill>
          <a:blip r:embed="rId3"/>
          <a:stretch>
            <a:fillRect/>
          </a:stretch>
        </p:blipFill>
        <p:spPr>
          <a:xfrm>
            <a:off x="1038225" y="1297305"/>
            <a:ext cx="9944100" cy="40862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Q&amp;A</a:t>
            </a:r>
          </a:p>
        </p:txBody>
      </p:sp>
      <p:pic>
        <p:nvPicPr>
          <p:cNvPr id="120" name="Picture 119"/>
          <p:cNvPicPr/>
          <p:nvPr/>
        </p:nvPicPr>
        <p:blipFill>
          <a:blip r:embed="rId2"/>
          <a:stretch>
            <a:fillRect/>
          </a:stretch>
        </p:blipFill>
        <p:spPr>
          <a:xfrm>
            <a:off x="3786505" y="741045"/>
            <a:ext cx="5170170" cy="2580005"/>
          </a:xfrm>
          <a:prstGeom prst="rect">
            <a:avLst/>
          </a:prstGeom>
          <a:noFill/>
          <a:ln w="9525">
            <a:noFill/>
          </a:ln>
        </p:spPr>
      </p:pic>
      <p:pic>
        <p:nvPicPr>
          <p:cNvPr id="121" name="Picture 120"/>
          <p:cNvPicPr/>
          <p:nvPr/>
        </p:nvPicPr>
        <p:blipFill>
          <a:blip r:embed="rId3"/>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lstStyle/>
          <a:p>
            <a:fld id="{9B618960-8005-486C-9A75-10CB2AAC16F9}" type="slidenum">
              <a:rPr lang="en-US" smtClean="0"/>
              <a:t>44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lnSpc>
                <a:spcPct val="115000"/>
              </a:lnSpc>
              <a:spcBef>
                <a:spcPts val="1200"/>
              </a:spcBef>
              <a:spcAft>
                <a:spcPts val="1200"/>
              </a:spcAft>
              <a:buNone/>
            </a:pPr>
            <a:r>
              <a:rPr lang="en-GB" sz="2665"/>
              <a:t>LLMs Surveys and Guides summary </a:t>
            </a:r>
          </a:p>
        </p:txBody>
      </p:sp>
      <p:graphicFrame>
        <p:nvGraphicFramePr>
          <p:cNvPr id="78" name="Google Shape;78;p17"/>
          <p:cNvGraphicFramePr/>
          <p:nvPr>
            <p:extLst>
              <p:ext uri="{D42A27DB-BD31-4B8C-83A1-F6EECF244321}">
                <p14:modId xmlns:p14="http://schemas.microsoft.com/office/powerpoint/2010/main" val="259360910"/>
              </p:ext>
            </p:extLst>
          </p:nvPr>
        </p:nvGraphicFramePr>
        <p:xfrm>
          <a:off x="529767" y="1466900"/>
          <a:ext cx="11125835" cy="4504404"/>
        </p:xfrm>
        <a:graphic>
          <a:graphicData uri="http://schemas.openxmlformats.org/drawingml/2006/table">
            <a:tbl>
              <a:tblPr>
                <a:noFill/>
                <a:tableStyleId>{E132D29A-D30A-4BB0-BF54-66A256A4F9F2}</a:tableStyleId>
              </a:tblPr>
              <a:tblGrid>
                <a:gridCol w="3870325">
                  <a:extLst>
                    <a:ext uri="{9D8B030D-6E8A-4147-A177-3AD203B41FA5}">
                      <a16:colId xmlns:a16="http://schemas.microsoft.com/office/drawing/2014/main" val="20000"/>
                    </a:ext>
                  </a:extLst>
                </a:gridCol>
                <a:gridCol w="7255510">
                  <a:extLst>
                    <a:ext uri="{9D8B030D-6E8A-4147-A177-3AD203B41FA5}">
                      <a16:colId xmlns:a16="http://schemas.microsoft.com/office/drawing/2014/main" val="20001"/>
                    </a:ext>
                  </a:extLst>
                </a:gridCol>
              </a:tblGrid>
              <a:tr h="697400">
                <a:tc>
                  <a:txBody>
                    <a:bodyPr/>
                    <a:lstStyle/>
                    <a:p>
                      <a:pPr marL="0" lvl="0" indent="0" algn="ctr" rtl="0">
                        <a:lnSpc>
                          <a:spcPct val="115000"/>
                        </a:lnSpc>
                        <a:spcBef>
                          <a:spcPts val="0"/>
                        </a:spcBef>
                        <a:spcAft>
                          <a:spcPts val="0"/>
                        </a:spcAft>
                        <a:buNone/>
                      </a:pPr>
                      <a:r>
                        <a:rPr lang="en-GB" sz="2000" b="1">
                          <a:solidFill>
                            <a:srgbClr val="1F1F1F"/>
                          </a:solidFill>
                        </a:rPr>
                        <a:t>Paper Name</a:t>
                      </a: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000" b="1">
                          <a:solidFill>
                            <a:srgbClr val="1F1F1F"/>
                          </a:solidFill>
                        </a:rPr>
                        <a:t>Summary</a:t>
                      </a: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1470195">
                <a:tc>
                  <a:txBody>
                    <a:bodyPr/>
                    <a:lstStyle/>
                    <a:p>
                      <a:pPr marL="0" lvl="0" indent="0" algn="l" rtl="0">
                        <a:lnSpc>
                          <a:spcPct val="115000"/>
                        </a:lnSpc>
                        <a:spcBef>
                          <a:spcPts val="0"/>
                        </a:spcBef>
                        <a:spcAft>
                          <a:spcPts val="0"/>
                        </a:spcAft>
                        <a:buNone/>
                      </a:pPr>
                      <a:r>
                        <a:rPr lang="en-GB" sz="2000" dirty="0">
                          <a:solidFill>
                            <a:srgbClr val="1F1F1F"/>
                          </a:solidFill>
                        </a:rPr>
                        <a:t>A Survey on Evaluation of Large Language Models</a:t>
                      </a:r>
                    </a:p>
                    <a:p>
                      <a:pPr marL="0" lvl="0" indent="0" algn="l" rtl="0">
                        <a:lnSpc>
                          <a:spcPct val="115000"/>
                        </a:lnSpc>
                        <a:spcBef>
                          <a:spcPts val="0"/>
                        </a:spcBef>
                        <a:spcAft>
                          <a:spcPts val="0"/>
                        </a:spcAft>
                        <a:buNone/>
                      </a:pPr>
                      <a:r>
                        <a:rPr lang="en-GB" sz="1400" dirty="0">
                          <a:solidFill>
                            <a:srgbClr val="1F1F1F"/>
                          </a:solidFill>
                          <a:hlinkClick r:id="rId3"/>
                        </a:rPr>
                        <a:t>https://arxiv.org/abs/2307.03109</a:t>
                      </a:r>
                      <a:r>
                        <a:rPr lang="en-GB" sz="1400" dirty="0">
                          <a:solidFill>
                            <a:srgbClr val="1F1F1F"/>
                          </a:solidFill>
                        </a:rPr>
                        <a:t> </a:t>
                      </a:r>
                      <a:endParaRPr lang="ar-EG" sz="1400" dirty="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a:solidFill>
                            <a:srgbClr val="1F1F1F"/>
                          </a:solidFill>
                        </a:rPr>
                        <a:t>Offers a comprehensive overview of evaluation methods for Large Language Models (LLMs), focusing on three key dimensions: </a:t>
                      </a:r>
                      <a:r>
                        <a:rPr lang="en-GB" sz="2000" b="1">
                          <a:solidFill>
                            <a:srgbClr val="1F1F1F"/>
                          </a:solidFill>
                        </a:rPr>
                        <a:t>what to evaluate, where to evaluate, and how to evaluate.</a:t>
                      </a: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265373">
                <a:tc>
                  <a:txBody>
                    <a:bodyPr/>
                    <a:lstStyle/>
                    <a:p>
                      <a:pPr marL="0" lvl="0" indent="0" algn="l" rtl="0">
                        <a:lnSpc>
                          <a:spcPct val="115000"/>
                        </a:lnSpc>
                        <a:spcBef>
                          <a:spcPts val="0"/>
                        </a:spcBef>
                        <a:spcAft>
                          <a:spcPts val="0"/>
                        </a:spcAft>
                        <a:buNone/>
                      </a:pPr>
                      <a:r>
                        <a:rPr lang="en-GB" sz="2000">
                          <a:solidFill>
                            <a:srgbClr val="1F1F1F"/>
                          </a:solidFill>
                        </a:rPr>
                        <a:t>How to Choose LLM for the specific Task</a:t>
                      </a: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dirty="0">
                          <a:solidFill>
                            <a:srgbClr val="1F1F1F"/>
                          </a:solidFill>
                        </a:rPr>
                        <a:t>Offers a practical guide for using Large Language Models (LLMs) effectively in real-world Natural Language Processing (NLP) tasks. Provides i</a:t>
                      </a:r>
                      <a:r>
                        <a:rPr lang="en-GB" sz="2000" b="1" dirty="0">
                          <a:solidFill>
                            <a:srgbClr val="1F1F1F"/>
                          </a:solidFill>
                        </a:rPr>
                        <a:t>nsights into selecting suitable LLMs</a:t>
                      </a:r>
                      <a:r>
                        <a:rPr lang="en-GB" sz="2000" dirty="0">
                          <a:solidFill>
                            <a:srgbClr val="1F1F1F"/>
                          </a:solidFill>
                        </a:rPr>
                        <a:t>, understanding their </a:t>
                      </a:r>
                      <a:r>
                        <a:rPr lang="en-GB" sz="2000" b="1" dirty="0">
                          <a:solidFill>
                            <a:srgbClr val="1F1F1F"/>
                          </a:solidFill>
                        </a:rPr>
                        <a:t>capabilities </a:t>
                      </a:r>
                      <a:r>
                        <a:rPr lang="en-GB" sz="2000" dirty="0">
                          <a:solidFill>
                            <a:srgbClr val="1F1F1F"/>
                          </a:solidFill>
                        </a:rPr>
                        <a:t>and </a:t>
                      </a:r>
                      <a:r>
                        <a:rPr lang="en-GB" sz="2000" b="1" dirty="0">
                          <a:solidFill>
                            <a:srgbClr val="1F1F1F"/>
                          </a:solidFill>
                        </a:rPr>
                        <a:t>limitations</a:t>
                      </a:r>
                      <a:r>
                        <a:rPr lang="en-GB" sz="2000" dirty="0">
                          <a:solidFill>
                            <a:srgbClr val="1F1F1F"/>
                          </a:solidFill>
                        </a:rPr>
                        <a:t>, and addressing </a:t>
                      </a:r>
                      <a:r>
                        <a:rPr lang="en-GB" sz="2000" b="1" dirty="0">
                          <a:solidFill>
                            <a:srgbClr val="1F1F1F"/>
                          </a:solidFill>
                        </a:rPr>
                        <a:t>data and task-specific considerations</a:t>
                      </a:r>
                      <a:r>
                        <a:rPr lang="en-GB" sz="2000" dirty="0">
                          <a:solidFill>
                            <a:srgbClr val="1F1F1F"/>
                          </a:solidFill>
                        </a:rPr>
                        <a:t>.</a:t>
                      </a: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968035FA-115E-0127-5F2D-BBCDA6E549A7}"/>
              </a:ext>
            </a:extLst>
          </p:cNvPr>
          <p:cNvSpPr txBox="1"/>
          <p:nvPr/>
        </p:nvSpPr>
        <p:spPr>
          <a:xfrm>
            <a:off x="1003853" y="6142008"/>
            <a:ext cx="6094674" cy="390363"/>
          </a:xfrm>
          <a:prstGeom prst="rect">
            <a:avLst/>
          </a:prstGeom>
          <a:noFill/>
        </p:spPr>
        <p:txBody>
          <a:bodyPr wrap="square">
            <a:spAutoFit/>
          </a:bodyPr>
          <a:lstStyle/>
          <a:p>
            <a:pPr marL="0" lvl="0" indent="0" algn="l" rtl="0">
              <a:lnSpc>
                <a:spcPct val="115000"/>
              </a:lnSpc>
              <a:spcBef>
                <a:spcPts val="0"/>
              </a:spcBef>
              <a:spcAft>
                <a:spcPts val="0"/>
              </a:spcAft>
              <a:buNone/>
            </a:pPr>
            <a:r>
              <a:rPr lang="en-GB" sz="1800" dirty="0">
                <a:solidFill>
                  <a:srgbClr val="1F1F1F"/>
                </a:solidFill>
                <a:hlinkClick r:id="rId4"/>
              </a:rPr>
              <a:t>https://llm-eval.github.io/pages/papers.html</a:t>
            </a:r>
            <a:r>
              <a:rPr lang="ar-EG" sz="1800" dirty="0">
                <a:solidFill>
                  <a:srgbClr val="1F1F1F"/>
                </a:solidFill>
              </a:rPr>
              <a:t> </a:t>
            </a:r>
            <a:endParaRPr lang="en-GB" sz="1800" dirty="0">
              <a:solidFill>
                <a:srgbClr val="1F1F1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p>
          <a:p>
            <a:pPr marL="0" lvl="0" indent="0" algn="l" rtl="0">
              <a:spcBef>
                <a:spcPts val="0"/>
              </a:spcBef>
              <a:spcAft>
                <a:spcPts val="0"/>
              </a:spcAft>
              <a:buClr>
                <a:schemeClr val="dk1"/>
              </a:buClr>
              <a:buSzPct val="39000"/>
              <a:buFont typeface="Arial" panose="020B0604020202020204"/>
              <a:buNone/>
            </a:pPr>
            <a:endParaRPr lang="en-GB"/>
          </a:p>
          <a:p>
            <a:pPr marL="0" lvl="0" indent="0" algn="l" rtl="0">
              <a:spcBef>
                <a:spcPts val="0"/>
              </a:spcBef>
              <a:spcAft>
                <a:spcPts val="0"/>
              </a:spcAft>
              <a:buNone/>
            </a:pPr>
            <a:endParaRPr lang="en-GB"/>
          </a:p>
        </p:txBody>
      </p:sp>
      <p:pic>
        <p:nvPicPr>
          <p:cNvPr id="84" name="Google Shape;84;p18"/>
          <p:cNvPicPr preferRelativeResize="0"/>
          <p:nvPr/>
        </p:nvPicPr>
        <p:blipFill>
          <a:blip r:embed="rId3"/>
          <a:stretch>
            <a:fillRect/>
          </a:stretch>
        </p:blipFill>
        <p:spPr>
          <a:xfrm>
            <a:off x="1325633" y="1356967"/>
            <a:ext cx="8133567" cy="54415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7</a:t>
            </a:fld>
            <a:endParaRPr lang="en-US"/>
          </a:p>
        </p:txBody>
      </p:sp>
      <p:pic>
        <p:nvPicPr>
          <p:cNvPr id="5" name="Picture 4"/>
          <p:cNvPicPr>
            <a:picLocks noChangeAspect="1"/>
          </p:cNvPicPr>
          <p:nvPr/>
        </p:nvPicPr>
        <p:blipFill>
          <a:blip r:embed="rId2"/>
          <a:stretch>
            <a:fillRect/>
          </a:stretch>
        </p:blipFill>
        <p:spPr>
          <a:xfrm>
            <a:off x="156210" y="295275"/>
            <a:ext cx="11880215" cy="5981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p>
        </p:txBody>
      </p:sp>
      <p:sp>
        <p:nvSpPr>
          <p:cNvPr id="90" name="Google Shape;90;p19"/>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p>
          <a:p>
            <a:pPr marL="457200" lvl="0" indent="-342900" algn="l" rtl="0">
              <a:spcBef>
                <a:spcPts val="1200"/>
              </a:spcBef>
              <a:spcAft>
                <a:spcPts val="0"/>
              </a:spcAft>
              <a:buSzPts val="1800"/>
              <a:buChar char="●"/>
            </a:pPr>
            <a:r>
              <a:rPr lang="en-GB"/>
              <a:t>What to evaluate?</a:t>
            </a:r>
          </a:p>
          <a:p>
            <a:pPr marL="457200" lvl="0" indent="-342900" algn="l" rtl="0">
              <a:spcBef>
                <a:spcPts val="0"/>
              </a:spcBef>
              <a:spcAft>
                <a:spcPts val="0"/>
              </a:spcAft>
              <a:buSzPts val="1800"/>
              <a:buChar char="●"/>
            </a:pPr>
            <a:r>
              <a:rPr lang="en-GB"/>
              <a:t>Where to evaluate? </a:t>
            </a:r>
          </a:p>
          <a:p>
            <a:pPr marL="457200" lvl="0" indent="-342900" algn="l" rtl="0">
              <a:spcBef>
                <a:spcPts val="0"/>
              </a:spcBef>
              <a:spcAft>
                <a:spcPts val="0"/>
              </a:spcAft>
              <a:buSzPts val="1800"/>
              <a:buChar char="●"/>
            </a:pPr>
            <a:r>
              <a:rPr lang="en-GB"/>
              <a:t>How to evaluate?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p>
        </p:txBody>
      </p:sp>
      <p:sp>
        <p:nvSpPr>
          <p:cNvPr id="96" name="Google Shape;96;p20"/>
          <p:cNvSpPr txBox="1">
            <a:spLocks noGrp="1"/>
          </p:cNvSpPr>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p>
          <a:p>
            <a:pPr marL="457200" lvl="0" indent="-298450" algn="l" rtl="0">
              <a:spcBef>
                <a:spcPts val="1200"/>
              </a:spcBef>
              <a:spcAft>
                <a:spcPts val="0"/>
              </a:spcAft>
              <a:buClr>
                <a:schemeClr val="dk1"/>
              </a:buClr>
              <a:buSzPts val="1100"/>
              <a:buChar char="●"/>
            </a:pPr>
            <a:r>
              <a:rPr lang="en-GB"/>
              <a:t>Natural Language Processing Tasks</a:t>
            </a:r>
          </a:p>
          <a:p>
            <a:pPr marL="457200" lvl="0" indent="-298450" algn="l" rtl="0">
              <a:spcBef>
                <a:spcPts val="0"/>
              </a:spcBef>
              <a:spcAft>
                <a:spcPts val="0"/>
              </a:spcAft>
              <a:buClr>
                <a:schemeClr val="dk1"/>
              </a:buClr>
              <a:buSzPts val="1100"/>
              <a:buChar char="●"/>
            </a:pPr>
            <a:r>
              <a:rPr lang="en-GB"/>
              <a:t>Reasoning</a:t>
            </a:r>
          </a:p>
          <a:p>
            <a:pPr marL="457200" lvl="0" indent="-298450" algn="l" rtl="0">
              <a:spcBef>
                <a:spcPts val="0"/>
              </a:spcBef>
              <a:spcAft>
                <a:spcPts val="0"/>
              </a:spcAft>
              <a:buClr>
                <a:schemeClr val="dk1"/>
              </a:buClr>
              <a:buSzPts val="1100"/>
              <a:buChar char="●"/>
            </a:pPr>
            <a:r>
              <a:rPr lang="en-GB"/>
              <a:t>Robustness, Ethics, Biases, and Trustworthiness</a:t>
            </a:r>
          </a:p>
          <a:p>
            <a:pPr marL="457200" lvl="0" indent="-298450" algn="l" rtl="0">
              <a:spcBef>
                <a:spcPts val="0"/>
              </a:spcBef>
              <a:spcAft>
                <a:spcPts val="0"/>
              </a:spcAft>
              <a:buClr>
                <a:schemeClr val="dk1"/>
              </a:buClr>
              <a:buSzPts val="1100"/>
              <a:buChar char="●"/>
            </a:pPr>
            <a:r>
              <a:rPr lang="en-GB"/>
              <a:t>Social Sciences</a:t>
            </a:r>
          </a:p>
          <a:p>
            <a:pPr marL="457200" lvl="0" indent="-298450" algn="l" rtl="0">
              <a:spcBef>
                <a:spcPts val="0"/>
              </a:spcBef>
              <a:spcAft>
                <a:spcPts val="0"/>
              </a:spcAft>
              <a:buClr>
                <a:schemeClr val="dk1"/>
              </a:buClr>
              <a:buSzPts val="1100"/>
              <a:buChar char="●"/>
            </a:pPr>
            <a:r>
              <a:rPr lang="en-GB"/>
              <a:t>Natural Science and Engineering</a:t>
            </a:r>
          </a:p>
          <a:p>
            <a:pPr marL="457200" lvl="0" indent="-298450" algn="l" rtl="0">
              <a:spcBef>
                <a:spcPts val="0"/>
              </a:spcBef>
              <a:spcAft>
                <a:spcPts val="0"/>
              </a:spcAft>
              <a:buClr>
                <a:schemeClr val="dk1"/>
              </a:buClr>
              <a:buSzPts val="1100"/>
              <a:buChar char="●"/>
            </a:pPr>
            <a:r>
              <a:rPr lang="en-GB"/>
              <a:t>Medical Applications</a:t>
            </a:r>
          </a:p>
          <a:p>
            <a:pPr marL="457200" lvl="0" indent="-298450" algn="l" rtl="0">
              <a:spcBef>
                <a:spcPts val="0"/>
              </a:spcBef>
              <a:spcAft>
                <a:spcPts val="0"/>
              </a:spcAft>
              <a:buClr>
                <a:schemeClr val="dk1"/>
              </a:buClr>
              <a:buSzPts val="1100"/>
              <a:buChar char="●"/>
            </a:pPr>
            <a:r>
              <a:rPr lang="en-GB"/>
              <a:t>Agent Applications</a:t>
            </a:r>
          </a:p>
          <a:p>
            <a:pPr marL="457200" lvl="0" indent="-298450" algn="l" rtl="0">
              <a:spcBef>
                <a:spcPts val="0"/>
              </a:spcBef>
              <a:spcAft>
                <a:spcPts val="0"/>
              </a:spcAft>
              <a:buClr>
                <a:schemeClr val="dk1"/>
              </a:buClr>
              <a:buSzPts val="1100"/>
              <a:buChar char="●"/>
            </a:pPr>
            <a:r>
              <a:rPr lang="en-GB"/>
              <a:t>Other Applications</a:t>
            </a:r>
          </a:p>
          <a:p>
            <a:pPr marL="0" lvl="0" indent="0" algn="l" rtl="0">
              <a:spcBef>
                <a:spcPts val="1200"/>
              </a:spcBef>
              <a:spcAft>
                <a:spcPts val="1200"/>
              </a:spcAft>
              <a:buNone/>
            </a:pPr>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1628</Words>
  <Application>Microsoft Office PowerPoint</Application>
  <PresentationFormat>Widescreen</PresentationFormat>
  <Paragraphs>171</Paragraphs>
  <Slides>44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Roboto</vt:lpstr>
      <vt:lpstr>Office Theme</vt:lpstr>
      <vt:lpstr>Generative AI</vt:lpstr>
      <vt:lpstr>LLMs Evaluation </vt:lpstr>
      <vt:lpstr>LLM Evaluation - Challenges </vt:lpstr>
      <vt:lpstr>Evaluation benchmarks</vt:lpstr>
      <vt:lpstr>LLMs Surveys and Guides summary </vt:lpstr>
      <vt:lpstr>A Survey on Evaluation of Large Language Models  </vt:lpstr>
      <vt:lpstr>PowerPoint Presentation</vt:lpstr>
      <vt:lpstr>LLMs Evaluation </vt:lpstr>
      <vt:lpstr>What to evaluate? </vt:lpstr>
      <vt:lpstr>Where to evaluate? </vt:lpstr>
      <vt:lpstr>How to evaluate?</vt:lpstr>
      <vt:lpstr>Evaluation methods</vt:lpstr>
      <vt:lpstr>Models behaving badly, needs to be evaluated</vt:lpstr>
      <vt:lpstr>LLMs Limitations</vt:lpstr>
      <vt:lpstr>Models behaving badly</vt:lpstr>
      <vt:lpstr>Constitutional AI </vt:lpstr>
      <vt:lpstr>With Constitutional AI … </vt:lpstr>
      <vt:lpstr>Example of constitutional principles</vt:lpstr>
      <vt:lpstr>Sample instructions for human labelers</vt:lpstr>
      <vt:lpstr>Collect human feedback</vt:lpstr>
      <vt:lpstr>Collect feedback on multiple response for the same input / prompt from users </vt:lpstr>
      <vt:lpstr>Constitutional AI </vt:lpstr>
      <vt:lpstr>Bias and Toxicity</vt:lpstr>
      <vt:lpstr>Responsible AI </vt:lpstr>
      <vt:lpstr>Tips for responsible AI </vt:lpstr>
      <vt:lpstr>Responsible AI</vt:lpstr>
      <vt:lpstr>Intellectual Property</vt:lpstr>
      <vt:lpstr>Llama Safegaurd </vt:lpstr>
      <vt:lpstr>PowerPoint Presentation</vt:lpstr>
      <vt:lpstr>Llama Safegaurd </vt:lpstr>
      <vt:lpstr>PowerPoint Presentation</vt:lpstr>
      <vt:lpstr>Llama Safegaurd </vt:lpstr>
      <vt:lpstr>PowerPoint Presentation</vt:lpstr>
      <vt:lpstr>Llama Safegaurd </vt:lpstr>
      <vt:lpstr>2nd paper: How to choose LLM? </vt:lpstr>
      <vt:lpstr>How to choose LLM? - Task </vt:lpstr>
      <vt:lpstr>How to choose LLM? - Task  </vt:lpstr>
      <vt:lpstr>How to choose LLM? - Data  </vt:lpstr>
      <vt:lpstr>Training data domain </vt:lpstr>
      <vt:lpstr>How to choose LLM? - Other considerations </vt:lpstr>
      <vt:lpstr>How to choose LLM? A flowchart </vt:lpstr>
      <vt:lpstr>Classical AI / ML (old AI) vs Gen AI (the new AI)  😂😂</vt:lpstr>
      <vt:lpstr>Gen AI vs ML projects workflow </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K H SAAD</cp:lastModifiedBy>
  <cp:revision>313</cp:revision>
  <dcterms:created xsi:type="dcterms:W3CDTF">2024-07-10T06:40:00Z</dcterms:created>
  <dcterms:modified xsi:type="dcterms:W3CDTF">2025-11-22T11:19:18Z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2057-12.2.0.19821</vt:lpwstr>
  </property>
</Properties>
</file>